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100"/>
    <a:srgbClr val="CA2B1C"/>
    <a:srgbClr val="FFD462"/>
    <a:srgbClr val="1CDFFD"/>
    <a:srgbClr val="CA0000"/>
    <a:srgbClr val="E40000"/>
    <a:srgbClr val="AA2000"/>
    <a:srgbClr val="FFC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4014" y="132"/>
      </p:cViewPr>
      <p:guideLst>
        <p:guide orient="horz" pos="86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5C81F-B635-4C10-A80C-599DC0E37F7E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18D7-3B86-4B9E-9FA4-19AAE4F1E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28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1B37F-A05D-4AF6-8705-BC86A2525A40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CF06-14E4-4E27-B400-2B85907B5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5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4D4E-CB14-49D1-803C-E74B128A80C8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D9685-EF8D-45EC-B5D2-23210A3F4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4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E846-7163-4D25-8D07-A5E306E393C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5B4FD-AD60-4F23-8E94-92B5D0109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5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E7576-C704-46E5-BEEB-4D26BB7DFD02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5976-8899-46AA-A16A-DC751A306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69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5BE1C-1DC6-4810-988D-7348B2BCF44F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CE431-D1BF-4692-8501-550075FDF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0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5F16-7E09-43E0-9D91-58AF92547F99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B77EE-6201-4608-8057-3F429D656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91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D636E-EDCB-438D-BD0B-A63AA2DA91D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E9C9-4F1C-4C63-BE6B-6F7019282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9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90BF5-EE86-4E96-A908-A75B21139FF2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3E2F7-7664-409A-BF70-91EA55BB0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3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6AA35-4008-4476-B5ED-0649F2C49D7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73592-36C1-44FF-973E-6963D1091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80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2A9D6-FEFF-4465-B166-A0CED431C232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C6F7C-8213-4FFA-960B-FFE4CB7AE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2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D762975-9B1D-4A3D-BEC3-A997BB24BA33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70EF8B1-6860-4AC4-BE68-12374BED6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15950" y="739775"/>
            <a:ext cx="3232150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15950" y="781050"/>
            <a:ext cx="3559175" cy="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300663" y="739775"/>
            <a:ext cx="3232150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937125" y="781050"/>
            <a:ext cx="3595688" cy="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175125" y="168275"/>
            <a:ext cx="762000" cy="763588"/>
          </a:xfrm>
          <a:prstGeom prst="ellipse">
            <a:avLst/>
          </a:prstGeom>
          <a:solidFill>
            <a:schemeClr val="tx1"/>
          </a:solidFill>
          <a:ln>
            <a:solidFill>
              <a:schemeClr val="accent5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283" y="1068298"/>
            <a:ext cx="791674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7200" b="1" dirty="0">
                <a:ln w="18000">
                  <a:solidFill>
                    <a:schemeClr val="accent5"/>
                  </a:solidFill>
                  <a:prstDash val="solid"/>
                  <a:miter lim="800000"/>
                </a:ln>
                <a:solidFill>
                  <a:srgbClr val="000000"/>
                </a:solidFill>
                <a:latin typeface="Franklin Gothic Demi Cond" panose="020B0706030402020204" pitchFamily="34" charset="0"/>
                <a:ea typeface="+mn-ea"/>
                <a:cs typeface="Britannic Bold"/>
              </a:rPr>
              <a:t>Různé druhy písma</a:t>
            </a:r>
            <a:endParaRPr lang="en-US" sz="7200" b="1" dirty="0">
              <a:ln w="18000">
                <a:solidFill>
                  <a:schemeClr val="accent5"/>
                </a:solidFill>
                <a:prstDash val="solid"/>
                <a:miter lim="800000"/>
              </a:ln>
              <a:solidFill>
                <a:srgbClr val="000000"/>
              </a:solidFill>
              <a:latin typeface="Britannic Bold"/>
              <a:ea typeface="+mn-ea"/>
              <a:cs typeface="Britannic Bold"/>
            </a:endParaRPr>
          </a:p>
        </p:txBody>
      </p:sp>
      <p:sp>
        <p:nvSpPr>
          <p:cNvPr id="4104" name="TextBox 15"/>
          <p:cNvSpPr txBox="1">
            <a:spLocks noChangeArrowheads="1"/>
          </p:cNvSpPr>
          <p:nvPr/>
        </p:nvSpPr>
        <p:spPr bwMode="auto">
          <a:xfrm>
            <a:off x="6362700" y="2151063"/>
            <a:ext cx="2690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2800">
                <a:latin typeface="Britannic Bold" panose="020B0903060703020204" pitchFamily="34" charset="0"/>
              </a:rPr>
              <a:t>Super statistiky</a:t>
            </a:r>
            <a:endParaRPr lang="en-US" sz="2800">
              <a:latin typeface="Britannic Bold" panose="020B0903060703020204" pitchFamily="34" charset="0"/>
            </a:endParaRP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290638" y="3187700"/>
            <a:ext cx="6530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Tato šablona pro infografiku je vhodná pro ukázku zajíavých statistik, zde je možné zadat nějaký úvodní text, který bude obsahovat ty nejšokující zjištění.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Tato šablona pro infografiku je vhodná pro ukázku zajíavých statistik, zde je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281238" y="2933700"/>
            <a:ext cx="4595812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19288" y="2976563"/>
            <a:ext cx="5311775" cy="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108" name="TextBox 24"/>
          <p:cNvSpPr txBox="1">
            <a:spLocks noChangeArrowheads="1"/>
          </p:cNvSpPr>
          <p:nvPr/>
        </p:nvSpPr>
        <p:spPr bwMode="auto">
          <a:xfrm>
            <a:off x="374650" y="12172950"/>
            <a:ext cx="1882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600">
                <a:latin typeface="Franklin Gothic Demi Cond" panose="020B0706030402020204" pitchFamily="34" charset="0"/>
              </a:rPr>
              <a:t>INFORMA</a:t>
            </a:r>
            <a:r>
              <a:rPr lang="cs-CZ" sz="1600">
                <a:latin typeface="Franklin Gothic Demi Cond" panose="020B0706030402020204" pitchFamily="34" charset="0"/>
              </a:rPr>
              <a:t>CE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73075" y="12580938"/>
            <a:ext cx="3686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3225" y="12330113"/>
            <a:ext cx="2551113" cy="1785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1000" dirty="0">
                <a:solidFill>
                  <a:schemeClr val="accent6">
                    <a:lumMod val="75000"/>
                  </a:schemeClr>
                </a:solidFill>
                <a:latin typeface="Britannic Bold"/>
                <a:ea typeface="+mn-ea"/>
                <a:cs typeface="Britannic Bold"/>
              </a:rPr>
              <a:t>2</a:t>
            </a:r>
            <a:r>
              <a:rPr lang="en-US" sz="11000" dirty="0">
                <a:solidFill>
                  <a:schemeClr val="accent6">
                    <a:lumMod val="75000"/>
                  </a:schemeClr>
                </a:solidFill>
                <a:latin typeface="Britannic Bold"/>
                <a:ea typeface="+mn-ea"/>
                <a:cs typeface="Britannic Bold"/>
              </a:rPr>
              <a:t>0</a:t>
            </a:r>
          </a:p>
        </p:txBody>
      </p:sp>
      <p:sp>
        <p:nvSpPr>
          <p:cNvPr id="4111" name="TextBox 28"/>
          <p:cNvSpPr txBox="1">
            <a:spLocks noChangeArrowheads="1"/>
          </p:cNvSpPr>
          <p:nvPr/>
        </p:nvSpPr>
        <p:spPr bwMode="auto">
          <a:xfrm>
            <a:off x="2582863" y="12638088"/>
            <a:ext cx="1970087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3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NÁHODNÉ</a:t>
            </a:r>
            <a:endParaRPr lang="en-US" sz="23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112" name="TextBox 29"/>
          <p:cNvSpPr txBox="1">
            <a:spLocks noChangeArrowheads="1"/>
          </p:cNvSpPr>
          <p:nvPr/>
        </p:nvSpPr>
        <p:spPr bwMode="auto">
          <a:xfrm>
            <a:off x="2582863" y="12861925"/>
            <a:ext cx="16922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3400">
                <a:latin typeface="Franklin Gothic Demi Cond" panose="020B0706030402020204" pitchFamily="34" charset="0"/>
              </a:rPr>
              <a:t>SLOVO</a:t>
            </a:r>
            <a:endParaRPr lang="en-US" sz="3400">
              <a:latin typeface="Franklin Gothic Demi Cond" panose="020B07060304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82863" y="13295313"/>
            <a:ext cx="17970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dirty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  <a:ea typeface="+mn-ea"/>
                <a:cs typeface="Britannic Bold"/>
              </a:rPr>
              <a:t>BYLO VLOŽENO</a:t>
            </a:r>
            <a:endParaRPr lang="en-US" sz="1400" dirty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  <a:ea typeface="+mn-ea"/>
              <a:cs typeface="Britannic Bold"/>
            </a:endParaRPr>
          </a:p>
        </p:txBody>
      </p:sp>
      <p:sp>
        <p:nvSpPr>
          <p:cNvPr id="4114" name="TextBox 31"/>
          <p:cNvSpPr txBox="1">
            <a:spLocks noChangeArrowheads="1"/>
          </p:cNvSpPr>
          <p:nvPr/>
        </p:nvSpPr>
        <p:spPr bwMode="auto">
          <a:xfrm>
            <a:off x="2571750" y="13354050"/>
            <a:ext cx="1860550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4600">
                <a:latin typeface="Franklin Gothic Demi Cond" panose="020B0706030402020204" pitchFamily="34" charset="0"/>
              </a:rPr>
              <a:t>SEM</a:t>
            </a:r>
            <a:endParaRPr lang="en-US" sz="4600">
              <a:latin typeface="Franklin Gothic Demi Cond" panose="020B0706030402020204" pitchFamily="34" charset="0"/>
            </a:endParaRPr>
          </a:p>
        </p:txBody>
      </p:sp>
      <p:sp>
        <p:nvSpPr>
          <p:cNvPr id="4115" name="TextBox 33"/>
          <p:cNvSpPr txBox="1">
            <a:spLocks noChangeArrowheads="1"/>
          </p:cNvSpPr>
          <p:nvPr/>
        </p:nvSpPr>
        <p:spPr bwMode="auto">
          <a:xfrm>
            <a:off x="4921250" y="15171738"/>
            <a:ext cx="1882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ČÍSLO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4951413" y="15540038"/>
            <a:ext cx="35941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17" name="TextBox 35"/>
          <p:cNvSpPr txBox="1">
            <a:spLocks noChangeArrowheads="1"/>
          </p:cNvSpPr>
          <p:nvPr/>
        </p:nvSpPr>
        <p:spPr bwMode="auto">
          <a:xfrm>
            <a:off x="4741863" y="15322550"/>
            <a:ext cx="2549525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sz="13200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68</a:t>
            </a:r>
          </a:p>
        </p:txBody>
      </p:sp>
      <p:sp>
        <p:nvSpPr>
          <p:cNvPr id="4118" name="TextBox 36"/>
          <p:cNvSpPr txBox="1">
            <a:spLocks noChangeArrowheads="1"/>
          </p:cNvSpPr>
          <p:nvPr/>
        </p:nvSpPr>
        <p:spPr bwMode="auto">
          <a:xfrm>
            <a:off x="6858000" y="15606713"/>
            <a:ext cx="1971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JE NÁHODNÉ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119" name="TextBox 37"/>
          <p:cNvSpPr txBox="1">
            <a:spLocks noChangeArrowheads="1"/>
          </p:cNvSpPr>
          <p:nvPr/>
        </p:nvSpPr>
        <p:spPr bwMode="auto">
          <a:xfrm>
            <a:off x="6858000" y="15867063"/>
            <a:ext cx="19462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4400">
                <a:latin typeface="Franklin Gothic Demi Cond" panose="020B0706030402020204" pitchFamily="34" charset="0"/>
              </a:rPr>
              <a:t>ČÍSLO</a:t>
            </a:r>
            <a:endParaRPr lang="en-US" sz="4400">
              <a:latin typeface="Franklin Gothic Demi Cond" panose="020B0706030402020204" pitchFamily="34" charset="0"/>
            </a:endParaRPr>
          </a:p>
        </p:txBody>
      </p:sp>
      <p:sp>
        <p:nvSpPr>
          <p:cNvPr id="4120" name="TextBox 38"/>
          <p:cNvSpPr txBox="1">
            <a:spLocks noChangeArrowheads="1"/>
          </p:cNvSpPr>
          <p:nvPr/>
        </p:nvSpPr>
        <p:spPr bwMode="auto">
          <a:xfrm>
            <a:off x="6896100" y="16413163"/>
            <a:ext cx="1797050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9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KTERÉ JE ZDE</a:t>
            </a:r>
            <a:endParaRPr lang="en-US" sz="19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121" name="TextBox 39"/>
          <p:cNvSpPr txBox="1">
            <a:spLocks noChangeArrowheads="1"/>
          </p:cNvSpPr>
          <p:nvPr/>
        </p:nvSpPr>
        <p:spPr bwMode="auto">
          <a:xfrm>
            <a:off x="6896100" y="16624300"/>
            <a:ext cx="18605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3400">
                <a:latin typeface="Franklin Gothic Demi Cond" panose="020B0706030402020204" pitchFamily="34" charset="0"/>
              </a:rPr>
              <a:t>ZMĚNIT</a:t>
            </a:r>
            <a:endParaRPr lang="en-US" sz="3400">
              <a:latin typeface="Franklin Gothic Demi Cond" panose="020B0706030402020204" pitchFamily="34" charset="0"/>
            </a:endParaRPr>
          </a:p>
        </p:txBody>
      </p:sp>
      <p:sp>
        <p:nvSpPr>
          <p:cNvPr id="4122" name="TextBox 130"/>
          <p:cNvSpPr txBox="1">
            <a:spLocks noChangeArrowheads="1"/>
          </p:cNvSpPr>
          <p:nvPr/>
        </p:nvSpPr>
        <p:spPr bwMode="auto">
          <a:xfrm>
            <a:off x="381000" y="10053638"/>
            <a:ext cx="1882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LIDÉ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452438" y="10463213"/>
            <a:ext cx="361473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24" name="TextBox 132"/>
          <p:cNvSpPr txBox="1">
            <a:spLocks noChangeArrowheads="1"/>
          </p:cNvSpPr>
          <p:nvPr/>
        </p:nvSpPr>
        <p:spPr bwMode="auto">
          <a:xfrm>
            <a:off x="403225" y="10610850"/>
            <a:ext cx="2752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>
                <a:latin typeface="Franklin Gothic Demi Cond" panose="020B0706030402020204" pitchFamily="34" charset="0"/>
              </a:rPr>
              <a:t>9 </a:t>
            </a:r>
            <a:r>
              <a:rPr lang="cs-CZ" sz="2800">
                <a:latin typeface="Franklin Gothic Demi Cond" panose="020B0706030402020204" pitchFamily="34" charset="0"/>
              </a:rPr>
              <a:t>Z</a:t>
            </a:r>
            <a:r>
              <a:rPr lang="en-US" sz="2800">
                <a:latin typeface="Franklin Gothic Demi Cond" panose="020B0706030402020204" pitchFamily="34" charset="0"/>
              </a:rPr>
              <a:t> </a:t>
            </a:r>
            <a:r>
              <a:rPr lang="cs-CZ" sz="2800">
                <a:latin typeface="Franklin Gothic Demi Cond" panose="020B0706030402020204" pitchFamily="34" charset="0"/>
              </a:rPr>
              <a:t>DESETI</a:t>
            </a:r>
            <a:endParaRPr lang="en-US" sz="2800">
              <a:latin typeface="Franklin Gothic Demi Cond" panose="020B0706030402020204" pitchFamily="34" charset="0"/>
            </a:endParaRPr>
          </a:p>
        </p:txBody>
      </p:sp>
      <p:sp>
        <p:nvSpPr>
          <p:cNvPr id="4125" name="TextBox 133"/>
          <p:cNvSpPr txBox="1">
            <a:spLocks noChangeArrowheads="1"/>
          </p:cNvSpPr>
          <p:nvPr/>
        </p:nvSpPr>
        <p:spPr bwMode="auto">
          <a:xfrm>
            <a:off x="403225" y="11001375"/>
            <a:ext cx="2400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3000">
                <a:latin typeface="Franklin Gothic Demi Cond" panose="020B0706030402020204" pitchFamily="34" charset="0"/>
              </a:rPr>
              <a:t>AFRICKÝCH</a:t>
            </a:r>
            <a:endParaRPr lang="en-US" sz="3000">
              <a:latin typeface="Franklin Gothic Demi Cond" panose="020B07060304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23863" y="11463338"/>
            <a:ext cx="2319337" cy="407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2050" dirty="0">
                <a:latin typeface="Franklin Gothic Demi Cond" panose="020B0706030402020204" pitchFamily="34" charset="0"/>
                <a:ea typeface="+mn-ea"/>
                <a:cs typeface="Britannic Bold"/>
              </a:rPr>
              <a:t>OPIC</a:t>
            </a:r>
            <a:endParaRPr lang="en-US" sz="2050" dirty="0">
              <a:latin typeface="Franklin Gothic Demi Cond" panose="020B0706030402020204" pitchFamily="34" charset="0"/>
              <a:ea typeface="+mn-ea"/>
              <a:cs typeface="Britannic Bold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3089275" y="10833100"/>
            <a:ext cx="95250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37" name="Oval 136"/>
          <p:cNvSpPr/>
          <p:nvPr/>
        </p:nvSpPr>
        <p:spPr>
          <a:xfrm>
            <a:off x="3062288" y="10769600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38" name="Rounded Rectangle 137"/>
          <p:cNvSpPr/>
          <p:nvPr/>
        </p:nvSpPr>
        <p:spPr>
          <a:xfrm rot="19115001" flipH="1">
            <a:off x="3028950" y="10937875"/>
            <a:ext cx="93663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39" name="Rounded Rectangle 138"/>
          <p:cNvSpPr/>
          <p:nvPr/>
        </p:nvSpPr>
        <p:spPr>
          <a:xfrm rot="2381177" flipH="1">
            <a:off x="3165475" y="10948988"/>
            <a:ext cx="92075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3381375" y="10837863"/>
            <a:ext cx="96838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3354388" y="10774363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2" name="Rounded Rectangle 141"/>
          <p:cNvSpPr/>
          <p:nvPr/>
        </p:nvSpPr>
        <p:spPr>
          <a:xfrm rot="19115001" flipH="1">
            <a:off x="3322638" y="10942638"/>
            <a:ext cx="93662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3" name="Rounded Rectangle 142"/>
          <p:cNvSpPr/>
          <p:nvPr/>
        </p:nvSpPr>
        <p:spPr>
          <a:xfrm rot="2381177" flipH="1">
            <a:off x="3457575" y="10953750"/>
            <a:ext cx="93663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4" name="Rounded Rectangle 143"/>
          <p:cNvSpPr/>
          <p:nvPr/>
        </p:nvSpPr>
        <p:spPr>
          <a:xfrm>
            <a:off x="2805113" y="10828338"/>
            <a:ext cx="96837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2778125" y="10764838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6" name="Rounded Rectangle 145"/>
          <p:cNvSpPr/>
          <p:nvPr/>
        </p:nvSpPr>
        <p:spPr>
          <a:xfrm rot="19115001" flipH="1">
            <a:off x="2744788" y="10933113"/>
            <a:ext cx="93662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7" name="Rounded Rectangle 146"/>
          <p:cNvSpPr/>
          <p:nvPr/>
        </p:nvSpPr>
        <p:spPr>
          <a:xfrm rot="2381177" flipH="1">
            <a:off x="2881313" y="10944225"/>
            <a:ext cx="93662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8" name="Rounded Rectangle 147"/>
          <p:cNvSpPr/>
          <p:nvPr/>
        </p:nvSpPr>
        <p:spPr>
          <a:xfrm>
            <a:off x="2803525" y="11202988"/>
            <a:ext cx="95250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2776538" y="11139488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0" name="Rounded Rectangle 149"/>
          <p:cNvSpPr/>
          <p:nvPr/>
        </p:nvSpPr>
        <p:spPr>
          <a:xfrm rot="19115001" flipH="1">
            <a:off x="2743200" y="11307763"/>
            <a:ext cx="93663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 rot="2381177" flipH="1">
            <a:off x="2878138" y="11318875"/>
            <a:ext cx="93662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2" name="Rounded Rectangle 151"/>
          <p:cNvSpPr/>
          <p:nvPr/>
        </p:nvSpPr>
        <p:spPr>
          <a:xfrm>
            <a:off x="3089275" y="11202988"/>
            <a:ext cx="95250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3062288" y="11139488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4" name="Rounded Rectangle 153"/>
          <p:cNvSpPr/>
          <p:nvPr/>
        </p:nvSpPr>
        <p:spPr>
          <a:xfrm rot="19115001" flipH="1">
            <a:off x="3028950" y="11307763"/>
            <a:ext cx="93663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5" name="Rounded Rectangle 154"/>
          <p:cNvSpPr/>
          <p:nvPr/>
        </p:nvSpPr>
        <p:spPr>
          <a:xfrm rot="2381177" flipH="1">
            <a:off x="3165475" y="11318875"/>
            <a:ext cx="92075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6" name="Rounded Rectangle 155"/>
          <p:cNvSpPr/>
          <p:nvPr/>
        </p:nvSpPr>
        <p:spPr>
          <a:xfrm>
            <a:off x="3375025" y="11202988"/>
            <a:ext cx="96838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7" name="Oval 156"/>
          <p:cNvSpPr/>
          <p:nvPr/>
        </p:nvSpPr>
        <p:spPr>
          <a:xfrm>
            <a:off x="3349625" y="11139488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8" name="Rounded Rectangle 157"/>
          <p:cNvSpPr/>
          <p:nvPr/>
        </p:nvSpPr>
        <p:spPr>
          <a:xfrm rot="19115001" flipH="1">
            <a:off x="3316288" y="11307763"/>
            <a:ext cx="93662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59" name="Rounded Rectangle 158"/>
          <p:cNvSpPr/>
          <p:nvPr/>
        </p:nvSpPr>
        <p:spPr>
          <a:xfrm rot="2381177" flipH="1">
            <a:off x="3451225" y="11318875"/>
            <a:ext cx="93663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0" name="Rounded Rectangle 159"/>
          <p:cNvSpPr/>
          <p:nvPr/>
        </p:nvSpPr>
        <p:spPr>
          <a:xfrm>
            <a:off x="2803525" y="11568113"/>
            <a:ext cx="95250" cy="238125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1" name="Oval 160"/>
          <p:cNvSpPr/>
          <p:nvPr/>
        </p:nvSpPr>
        <p:spPr>
          <a:xfrm>
            <a:off x="2776538" y="11504613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2" name="Rounded Rectangle 161"/>
          <p:cNvSpPr/>
          <p:nvPr/>
        </p:nvSpPr>
        <p:spPr>
          <a:xfrm rot="19115001" flipH="1">
            <a:off x="2743200" y="11672888"/>
            <a:ext cx="93663" cy="30162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3" name="Rounded Rectangle 162"/>
          <p:cNvSpPr/>
          <p:nvPr/>
        </p:nvSpPr>
        <p:spPr>
          <a:xfrm rot="2381177" flipH="1">
            <a:off x="2878138" y="11684000"/>
            <a:ext cx="93662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4" name="Rounded Rectangle 163"/>
          <p:cNvSpPr/>
          <p:nvPr/>
        </p:nvSpPr>
        <p:spPr>
          <a:xfrm>
            <a:off x="3089275" y="11572875"/>
            <a:ext cx="95250" cy="236538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3062288" y="11509375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6" name="Rounded Rectangle 165"/>
          <p:cNvSpPr/>
          <p:nvPr/>
        </p:nvSpPr>
        <p:spPr>
          <a:xfrm rot="19115001" flipH="1">
            <a:off x="3028950" y="11677650"/>
            <a:ext cx="93663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7" name="Rounded Rectangle 166"/>
          <p:cNvSpPr/>
          <p:nvPr/>
        </p:nvSpPr>
        <p:spPr>
          <a:xfrm rot="2381177" flipH="1">
            <a:off x="3165475" y="11687175"/>
            <a:ext cx="92075" cy="31750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8" name="Rounded Rectangle 167"/>
          <p:cNvSpPr/>
          <p:nvPr/>
        </p:nvSpPr>
        <p:spPr>
          <a:xfrm>
            <a:off x="3363913" y="11572875"/>
            <a:ext cx="96837" cy="236538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69" name="Oval 168"/>
          <p:cNvSpPr/>
          <p:nvPr/>
        </p:nvSpPr>
        <p:spPr>
          <a:xfrm>
            <a:off x="3336925" y="11509375"/>
            <a:ext cx="152400" cy="152400"/>
          </a:xfrm>
          <a:prstGeom prst="ellipse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70" name="Rounded Rectangle 169"/>
          <p:cNvSpPr/>
          <p:nvPr/>
        </p:nvSpPr>
        <p:spPr>
          <a:xfrm rot="19115001" flipH="1">
            <a:off x="3305175" y="11677650"/>
            <a:ext cx="92075" cy="30163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71" name="Rounded Rectangle 170"/>
          <p:cNvSpPr/>
          <p:nvPr/>
        </p:nvSpPr>
        <p:spPr>
          <a:xfrm rot="2381177" flipH="1">
            <a:off x="3440113" y="11687175"/>
            <a:ext cx="93662" cy="31750"/>
          </a:xfrm>
          <a:prstGeom prst="roundRect">
            <a:avLst/>
          </a:prstGeom>
          <a:solidFill>
            <a:srgbClr val="4BACC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4BACC6"/>
              </a:solidFill>
            </a:endParaRPr>
          </a:p>
        </p:txBody>
      </p:sp>
      <p:sp>
        <p:nvSpPr>
          <p:cNvPr id="172" name="Rounded Rectangle 171"/>
          <p:cNvSpPr/>
          <p:nvPr/>
        </p:nvSpPr>
        <p:spPr>
          <a:xfrm>
            <a:off x="3721100" y="11191875"/>
            <a:ext cx="149225" cy="368300"/>
          </a:xfrm>
          <a:prstGeom prst="round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3" name="Oval 172"/>
          <p:cNvSpPr/>
          <p:nvPr/>
        </p:nvSpPr>
        <p:spPr>
          <a:xfrm>
            <a:off x="3679825" y="11095038"/>
            <a:ext cx="236538" cy="234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4" name="Rounded Rectangle 173"/>
          <p:cNvSpPr/>
          <p:nvPr/>
        </p:nvSpPr>
        <p:spPr>
          <a:xfrm rot="19115001" flipH="1">
            <a:off x="3629025" y="11355388"/>
            <a:ext cx="144463" cy="46037"/>
          </a:xfrm>
          <a:prstGeom prst="round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75" name="Rounded Rectangle 174"/>
          <p:cNvSpPr/>
          <p:nvPr/>
        </p:nvSpPr>
        <p:spPr>
          <a:xfrm rot="2381177" flipH="1">
            <a:off x="3838575" y="11371263"/>
            <a:ext cx="144463" cy="47625"/>
          </a:xfrm>
          <a:prstGeom prst="round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67" name="TextBox 175"/>
          <p:cNvSpPr txBox="1">
            <a:spLocks noChangeArrowheads="1"/>
          </p:cNvSpPr>
          <p:nvPr/>
        </p:nvSpPr>
        <p:spPr bwMode="auto">
          <a:xfrm>
            <a:off x="544513" y="16554450"/>
            <a:ext cx="1882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CITÁT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177" name="Straight Connector 176"/>
          <p:cNvCxnSpPr/>
          <p:nvPr/>
        </p:nvCxnSpPr>
        <p:spPr>
          <a:xfrm>
            <a:off x="614363" y="16964025"/>
            <a:ext cx="354488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1" name="Heart 220"/>
          <p:cNvSpPr/>
          <p:nvPr/>
        </p:nvSpPr>
        <p:spPr>
          <a:xfrm>
            <a:off x="614363" y="17238663"/>
            <a:ext cx="1146175" cy="984250"/>
          </a:xfrm>
          <a:prstGeom prst="hear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2" name="Heart 221"/>
          <p:cNvSpPr/>
          <p:nvPr/>
        </p:nvSpPr>
        <p:spPr>
          <a:xfrm>
            <a:off x="817563" y="17464088"/>
            <a:ext cx="779462" cy="644525"/>
          </a:xfrm>
          <a:prstGeom prst="hear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71" name="TextBox 222"/>
          <p:cNvSpPr txBox="1">
            <a:spLocks noChangeArrowheads="1"/>
          </p:cNvSpPr>
          <p:nvPr/>
        </p:nvSpPr>
        <p:spPr bwMode="auto">
          <a:xfrm>
            <a:off x="1801813" y="17278350"/>
            <a:ext cx="28495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sz="19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INBOUND MARKETERS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sz="1800" dirty="0" smtClean="0">
                <a:latin typeface="Franklin Gothic Demi Cond" panose="020B0706030402020204" pitchFamily="34" charset="0"/>
              </a:rPr>
              <a:t>ARE RESPONSIBLE FOR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FINDING LIFE ON MARS</a:t>
            </a:r>
          </a:p>
        </p:txBody>
      </p:sp>
      <p:sp>
        <p:nvSpPr>
          <p:cNvPr id="4172" name="TextBox 75"/>
          <p:cNvSpPr txBox="1">
            <a:spLocks noChangeArrowheads="1"/>
          </p:cNvSpPr>
          <p:nvPr/>
        </p:nvSpPr>
        <p:spPr bwMode="auto">
          <a:xfrm>
            <a:off x="4738688" y="10067925"/>
            <a:ext cx="23383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POUŽIJTE SVÉ BARVY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4835525" y="10464800"/>
            <a:ext cx="368458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ardrop 19"/>
          <p:cNvSpPr/>
          <p:nvPr/>
        </p:nvSpPr>
        <p:spPr>
          <a:xfrm>
            <a:off x="4846638" y="10709275"/>
            <a:ext cx="1325562" cy="1309688"/>
          </a:xfrm>
          <a:prstGeom prst="teardrop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Teardrop 92"/>
          <p:cNvSpPr/>
          <p:nvPr/>
        </p:nvSpPr>
        <p:spPr>
          <a:xfrm>
            <a:off x="5359400" y="10709275"/>
            <a:ext cx="812800" cy="803275"/>
          </a:xfrm>
          <a:prstGeom prst="teardrop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76" name="TextBox 20"/>
          <p:cNvSpPr txBox="1">
            <a:spLocks noChangeArrowheads="1"/>
          </p:cNvSpPr>
          <p:nvPr/>
        </p:nvSpPr>
        <p:spPr bwMode="auto">
          <a:xfrm>
            <a:off x="6530975" y="10648950"/>
            <a:ext cx="19685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5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VYUŽÍVEJTE RŮZNÉ DRU</a:t>
            </a:r>
            <a:endParaRPr lang="en-US" sz="15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000" dirty="0" smtClean="0">
                <a:latin typeface="Franklin Gothic Demi Cond" panose="020B0706030402020204" pitchFamily="34" charset="0"/>
              </a:rPr>
              <a:t>HY PÍSEM PRO ZV</a:t>
            </a:r>
            <a:r>
              <a:rPr lang="en-US" sz="2000" dirty="0" smtClean="0">
                <a:latin typeface="Franklin Gothic Demi Cond" panose="020B0706030402020204" pitchFamily="34" charset="0"/>
              </a:rPr>
              <a:t> </a:t>
            </a:r>
            <a:r>
              <a:rPr lang="cs-CZ" sz="30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ZVÝRAZNĚN</a:t>
            </a:r>
            <a:endParaRPr lang="en-US" sz="30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400" dirty="0" smtClean="0">
                <a:latin typeface="Franklin Gothic Demi Cond" panose="020B0706030402020204" pitchFamily="34" charset="0"/>
              </a:rPr>
              <a:t>Í URČITÝCH VĚ</a:t>
            </a:r>
            <a:endParaRPr lang="en-US" sz="2400" dirty="0" smtClean="0">
              <a:latin typeface="Franklin Gothic Demi Cond" panose="020B0706030402020204" pitchFamily="34" charset="0"/>
            </a:endParaRPr>
          </a:p>
        </p:txBody>
      </p:sp>
      <p:sp>
        <p:nvSpPr>
          <p:cNvPr id="4177" name="TextBox 94"/>
          <p:cNvSpPr txBox="1">
            <a:spLocks noChangeArrowheads="1"/>
          </p:cNvSpPr>
          <p:nvPr/>
        </p:nvSpPr>
        <p:spPr bwMode="auto">
          <a:xfrm>
            <a:off x="4891088" y="12380913"/>
            <a:ext cx="3430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Britannic Bold" panose="020B0903060703020204" pitchFamily="34" charset="0"/>
              </a:rPr>
              <a:t>KOMBINUJTE GRAFICKÉ ELEMENTY</a:t>
            </a:r>
            <a:endParaRPr lang="en-US" sz="1600">
              <a:latin typeface="Britannic Bold" panose="020B0903060703020204" pitchFamily="34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4987925" y="12777788"/>
            <a:ext cx="368458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510338" y="12971463"/>
            <a:ext cx="1311275" cy="13096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588125" y="13063538"/>
            <a:ext cx="1147763" cy="11477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6808788" y="13242925"/>
            <a:ext cx="725487" cy="7254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L-Shape 23"/>
          <p:cNvSpPr/>
          <p:nvPr/>
        </p:nvSpPr>
        <p:spPr>
          <a:xfrm rot="1653810">
            <a:off x="7100888" y="13500100"/>
            <a:ext cx="231775" cy="228600"/>
          </a:xfrm>
          <a:prstGeom prst="corner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194550" y="13355638"/>
            <a:ext cx="1274763" cy="26511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Diagonal Stripe 40"/>
          <p:cNvSpPr/>
          <p:nvPr/>
        </p:nvSpPr>
        <p:spPr>
          <a:xfrm rot="4802759">
            <a:off x="8127207" y="13418344"/>
            <a:ext cx="201612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7" name="Diagonal Stripe 106"/>
          <p:cNvSpPr/>
          <p:nvPr/>
        </p:nvSpPr>
        <p:spPr>
          <a:xfrm rot="4802759">
            <a:off x="8243888" y="13382625"/>
            <a:ext cx="203200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8" name="Diagonal Stripe 107"/>
          <p:cNvSpPr/>
          <p:nvPr/>
        </p:nvSpPr>
        <p:spPr>
          <a:xfrm rot="4802759">
            <a:off x="8367713" y="13350875"/>
            <a:ext cx="203200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9" name="Diagonal Stripe 108"/>
          <p:cNvSpPr/>
          <p:nvPr/>
        </p:nvSpPr>
        <p:spPr>
          <a:xfrm rot="10010114">
            <a:off x="8085138" y="13203238"/>
            <a:ext cx="201612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Diagonal Stripe 109"/>
          <p:cNvSpPr/>
          <p:nvPr/>
        </p:nvSpPr>
        <p:spPr>
          <a:xfrm rot="10010114">
            <a:off x="8205788" y="13174663"/>
            <a:ext cx="203200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Diagonal Stripe 110"/>
          <p:cNvSpPr/>
          <p:nvPr/>
        </p:nvSpPr>
        <p:spPr>
          <a:xfrm rot="10010114">
            <a:off x="8328025" y="13161963"/>
            <a:ext cx="203200" cy="203200"/>
          </a:xfrm>
          <a:prstGeom prst="diagStripe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90" name="TextBox 42"/>
          <p:cNvSpPr txBox="1">
            <a:spLocks noChangeArrowheads="1"/>
          </p:cNvSpPr>
          <p:nvPr/>
        </p:nvSpPr>
        <p:spPr bwMode="auto">
          <a:xfrm>
            <a:off x="5043488" y="12920663"/>
            <a:ext cx="1435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2400">
                <a:latin typeface="Franklin Gothic Demi Cond" panose="020B0706030402020204" pitchFamily="34" charset="0"/>
              </a:rPr>
              <a:t>VÍCE NEŽ</a:t>
            </a:r>
            <a:endParaRPr lang="en-US" sz="2400">
              <a:latin typeface="Franklin Gothic Demi Cond" panose="020B0706030402020204" pitchFamily="34" charset="0"/>
            </a:endParaRPr>
          </a:p>
        </p:txBody>
      </p:sp>
      <p:sp>
        <p:nvSpPr>
          <p:cNvPr id="4191" name="TextBox 112"/>
          <p:cNvSpPr txBox="1">
            <a:spLocks noChangeArrowheads="1"/>
          </p:cNvSpPr>
          <p:nvPr/>
        </p:nvSpPr>
        <p:spPr bwMode="auto">
          <a:xfrm>
            <a:off x="4987925" y="13122275"/>
            <a:ext cx="12795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sz="4600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100</a:t>
            </a:r>
          </a:p>
        </p:txBody>
      </p:sp>
      <p:sp>
        <p:nvSpPr>
          <p:cNvPr id="4192" name="TextBox 113"/>
          <p:cNvSpPr txBox="1">
            <a:spLocks noChangeArrowheads="1"/>
          </p:cNvSpPr>
          <p:nvPr/>
        </p:nvSpPr>
        <p:spPr bwMode="auto">
          <a:xfrm>
            <a:off x="5083175" y="13665200"/>
            <a:ext cx="23193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3000">
                <a:latin typeface="Franklin Gothic Demi Cond" panose="020B0706030402020204" pitchFamily="34" charset="0"/>
              </a:rPr>
              <a:t>TVARŮ</a:t>
            </a:r>
            <a:endParaRPr lang="en-US" sz="3000">
              <a:latin typeface="Franklin Gothic Demi Cond" panose="020B0706030402020204" pitchFamily="34" charset="0"/>
            </a:endParaRPr>
          </a:p>
        </p:txBody>
      </p:sp>
      <p:sp>
        <p:nvSpPr>
          <p:cNvPr id="4193" name="TextBox 43"/>
          <p:cNvSpPr txBox="1">
            <a:spLocks noChangeArrowheads="1"/>
          </p:cNvSpPr>
          <p:nvPr/>
        </p:nvSpPr>
        <p:spPr bwMode="auto">
          <a:xfrm>
            <a:off x="5102225" y="14293850"/>
            <a:ext cx="3784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MŮŽE BÝT POUŽITO PŘI TVORBĚ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194" name="TextBox 97"/>
          <p:cNvSpPr txBox="1">
            <a:spLocks noChangeArrowheads="1"/>
          </p:cNvSpPr>
          <p:nvPr/>
        </p:nvSpPr>
        <p:spPr bwMode="auto">
          <a:xfrm>
            <a:off x="457200" y="14077950"/>
            <a:ext cx="2641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GRAF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52450" y="14476413"/>
            <a:ext cx="3686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n 1"/>
          <p:cNvSpPr/>
          <p:nvPr/>
        </p:nvSpPr>
        <p:spPr>
          <a:xfrm>
            <a:off x="1141413" y="15419388"/>
            <a:ext cx="279400" cy="684212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4" name="Can 123"/>
          <p:cNvSpPr/>
          <p:nvPr/>
        </p:nvSpPr>
        <p:spPr>
          <a:xfrm>
            <a:off x="1881188" y="15119350"/>
            <a:ext cx="279400" cy="987425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5" name="Can 124"/>
          <p:cNvSpPr/>
          <p:nvPr/>
        </p:nvSpPr>
        <p:spPr>
          <a:xfrm>
            <a:off x="2633663" y="14898688"/>
            <a:ext cx="279400" cy="1208087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Can 125"/>
          <p:cNvSpPr/>
          <p:nvPr/>
        </p:nvSpPr>
        <p:spPr>
          <a:xfrm>
            <a:off x="3416300" y="14712950"/>
            <a:ext cx="279400" cy="1393825"/>
          </a:xfrm>
          <a:prstGeom prst="ca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552450" y="16106775"/>
            <a:ext cx="3686175" cy="0"/>
          </a:xfrm>
          <a:prstGeom prst="line">
            <a:avLst/>
          </a:prstGeom>
          <a:ln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01" name="TextBox 3"/>
          <p:cNvSpPr txBox="1">
            <a:spLocks noChangeArrowheads="1"/>
          </p:cNvSpPr>
          <p:nvPr/>
        </p:nvSpPr>
        <p:spPr bwMode="auto">
          <a:xfrm>
            <a:off x="1039813" y="16092488"/>
            <a:ext cx="501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2012</a:t>
            </a:r>
          </a:p>
        </p:txBody>
      </p:sp>
      <p:sp>
        <p:nvSpPr>
          <p:cNvPr id="4202" name="TextBox 127"/>
          <p:cNvSpPr txBox="1">
            <a:spLocks noChangeArrowheads="1"/>
          </p:cNvSpPr>
          <p:nvPr/>
        </p:nvSpPr>
        <p:spPr bwMode="auto">
          <a:xfrm>
            <a:off x="1800225" y="16094075"/>
            <a:ext cx="501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2013</a:t>
            </a:r>
          </a:p>
        </p:txBody>
      </p:sp>
      <p:sp>
        <p:nvSpPr>
          <p:cNvPr id="4203" name="TextBox 128"/>
          <p:cNvSpPr txBox="1">
            <a:spLocks noChangeArrowheads="1"/>
          </p:cNvSpPr>
          <p:nvPr/>
        </p:nvSpPr>
        <p:spPr bwMode="auto">
          <a:xfrm>
            <a:off x="2543175" y="16089313"/>
            <a:ext cx="5016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2014</a:t>
            </a:r>
          </a:p>
        </p:txBody>
      </p:sp>
      <p:sp>
        <p:nvSpPr>
          <p:cNvPr id="4204" name="TextBox 129"/>
          <p:cNvSpPr txBox="1">
            <a:spLocks noChangeArrowheads="1"/>
          </p:cNvSpPr>
          <p:nvPr/>
        </p:nvSpPr>
        <p:spPr bwMode="auto">
          <a:xfrm>
            <a:off x="3316288" y="16094075"/>
            <a:ext cx="501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2015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2450" y="14663738"/>
            <a:ext cx="231775" cy="2301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206" name="TextBox 10"/>
          <p:cNvSpPr txBox="1">
            <a:spLocks noChangeArrowheads="1"/>
          </p:cNvSpPr>
          <p:nvPr/>
        </p:nvSpPr>
        <p:spPr bwMode="auto">
          <a:xfrm>
            <a:off x="781050" y="14557375"/>
            <a:ext cx="984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latin typeface="Franklin Gothic Demi Cond" panose="020B0706030402020204" pitchFamily="34" charset="0"/>
              </a:rPr>
              <a:t>POČET NÁVŠTĚVNÍKŮ</a:t>
            </a:r>
            <a:endParaRPr lang="en-US" sz="1000">
              <a:latin typeface="Franklin Gothic Demi Cond" panose="020B0706030402020204" pitchFamily="34" charset="0"/>
            </a:endParaRPr>
          </a:p>
        </p:txBody>
      </p:sp>
      <p:sp>
        <p:nvSpPr>
          <p:cNvPr id="4207" name="TextBox 177"/>
          <p:cNvSpPr txBox="1">
            <a:spLocks noChangeArrowheads="1"/>
          </p:cNvSpPr>
          <p:nvPr/>
        </p:nvSpPr>
        <p:spPr bwMode="auto">
          <a:xfrm>
            <a:off x="4946650" y="17565688"/>
            <a:ext cx="2641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GRAF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179" name="Straight Connector 178"/>
          <p:cNvCxnSpPr/>
          <p:nvPr/>
        </p:nvCxnSpPr>
        <p:spPr>
          <a:xfrm>
            <a:off x="5041900" y="17964150"/>
            <a:ext cx="36861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446713" y="20088225"/>
            <a:ext cx="3228975" cy="0"/>
          </a:xfrm>
          <a:prstGeom prst="line">
            <a:avLst/>
          </a:prstGeom>
          <a:ln/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465763" y="18183225"/>
            <a:ext cx="0" cy="1905000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7889875" y="19427825"/>
            <a:ext cx="609600" cy="5588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7588250" y="19427825"/>
            <a:ext cx="328613" cy="1016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7048500" y="19091275"/>
            <a:ext cx="539750" cy="4381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6362700" y="18983325"/>
            <a:ext cx="685800" cy="1079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5611813" y="18303875"/>
            <a:ext cx="750887" cy="6794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16" name="TextBox 67"/>
          <p:cNvSpPr txBox="1">
            <a:spLocks noChangeArrowheads="1"/>
          </p:cNvSpPr>
          <p:nvPr/>
        </p:nvSpPr>
        <p:spPr bwMode="auto">
          <a:xfrm>
            <a:off x="5121275" y="18086388"/>
            <a:ext cx="3444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10</a:t>
            </a:r>
          </a:p>
        </p:txBody>
      </p:sp>
      <p:sp>
        <p:nvSpPr>
          <p:cNvPr id="4217" name="TextBox 191"/>
          <p:cNvSpPr txBox="1">
            <a:spLocks noChangeArrowheads="1"/>
          </p:cNvSpPr>
          <p:nvPr/>
        </p:nvSpPr>
        <p:spPr bwMode="auto">
          <a:xfrm>
            <a:off x="5176838" y="18303875"/>
            <a:ext cx="1682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9</a:t>
            </a:r>
          </a:p>
        </p:txBody>
      </p:sp>
      <p:sp>
        <p:nvSpPr>
          <p:cNvPr id="4218" name="TextBox 192"/>
          <p:cNvSpPr txBox="1">
            <a:spLocks noChangeArrowheads="1"/>
          </p:cNvSpPr>
          <p:nvPr/>
        </p:nvSpPr>
        <p:spPr bwMode="auto">
          <a:xfrm>
            <a:off x="5176838" y="18499138"/>
            <a:ext cx="16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8</a:t>
            </a:r>
          </a:p>
        </p:txBody>
      </p:sp>
      <p:sp>
        <p:nvSpPr>
          <p:cNvPr id="4219" name="TextBox 193"/>
          <p:cNvSpPr txBox="1">
            <a:spLocks noChangeArrowheads="1"/>
          </p:cNvSpPr>
          <p:nvPr/>
        </p:nvSpPr>
        <p:spPr bwMode="auto">
          <a:xfrm>
            <a:off x="5176838" y="18670588"/>
            <a:ext cx="16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7</a:t>
            </a:r>
          </a:p>
        </p:txBody>
      </p:sp>
      <p:sp>
        <p:nvSpPr>
          <p:cNvPr id="4220" name="TextBox 194"/>
          <p:cNvSpPr txBox="1">
            <a:spLocks noChangeArrowheads="1"/>
          </p:cNvSpPr>
          <p:nvPr/>
        </p:nvSpPr>
        <p:spPr bwMode="auto">
          <a:xfrm>
            <a:off x="5178425" y="18859500"/>
            <a:ext cx="1682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6</a:t>
            </a:r>
          </a:p>
        </p:txBody>
      </p:sp>
      <p:sp>
        <p:nvSpPr>
          <p:cNvPr id="4221" name="TextBox 195"/>
          <p:cNvSpPr txBox="1">
            <a:spLocks noChangeArrowheads="1"/>
          </p:cNvSpPr>
          <p:nvPr/>
        </p:nvSpPr>
        <p:spPr bwMode="auto">
          <a:xfrm>
            <a:off x="5176838" y="19050000"/>
            <a:ext cx="165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5</a:t>
            </a:r>
          </a:p>
        </p:txBody>
      </p:sp>
      <p:sp>
        <p:nvSpPr>
          <p:cNvPr id="4222" name="TextBox 196"/>
          <p:cNvSpPr txBox="1">
            <a:spLocks noChangeArrowheads="1"/>
          </p:cNvSpPr>
          <p:nvPr/>
        </p:nvSpPr>
        <p:spPr bwMode="auto">
          <a:xfrm>
            <a:off x="5184775" y="19257963"/>
            <a:ext cx="16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4</a:t>
            </a:r>
          </a:p>
        </p:txBody>
      </p:sp>
      <p:sp>
        <p:nvSpPr>
          <p:cNvPr id="4223" name="TextBox 197"/>
          <p:cNvSpPr txBox="1">
            <a:spLocks noChangeArrowheads="1"/>
          </p:cNvSpPr>
          <p:nvPr/>
        </p:nvSpPr>
        <p:spPr bwMode="auto">
          <a:xfrm>
            <a:off x="5191125" y="19457988"/>
            <a:ext cx="16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3</a:t>
            </a:r>
          </a:p>
        </p:txBody>
      </p:sp>
      <p:sp>
        <p:nvSpPr>
          <p:cNvPr id="4224" name="TextBox 198"/>
          <p:cNvSpPr txBox="1">
            <a:spLocks noChangeArrowheads="1"/>
          </p:cNvSpPr>
          <p:nvPr/>
        </p:nvSpPr>
        <p:spPr bwMode="auto">
          <a:xfrm>
            <a:off x="5186363" y="19669125"/>
            <a:ext cx="1666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</a:t>
            </a:r>
          </a:p>
        </p:txBody>
      </p:sp>
      <p:sp>
        <p:nvSpPr>
          <p:cNvPr id="4225" name="TextBox 199"/>
          <p:cNvSpPr txBox="1">
            <a:spLocks noChangeArrowheads="1"/>
          </p:cNvSpPr>
          <p:nvPr/>
        </p:nvSpPr>
        <p:spPr bwMode="auto">
          <a:xfrm>
            <a:off x="5184775" y="19870738"/>
            <a:ext cx="168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1</a:t>
            </a:r>
          </a:p>
        </p:txBody>
      </p:sp>
      <p:sp>
        <p:nvSpPr>
          <p:cNvPr id="4226" name="TextBox 68"/>
          <p:cNvSpPr txBox="1">
            <a:spLocks noChangeArrowheads="1"/>
          </p:cNvSpPr>
          <p:nvPr/>
        </p:nvSpPr>
        <p:spPr bwMode="auto">
          <a:xfrm>
            <a:off x="5661025" y="20116800"/>
            <a:ext cx="511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2009</a:t>
            </a:r>
          </a:p>
        </p:txBody>
      </p:sp>
      <p:sp>
        <p:nvSpPr>
          <p:cNvPr id="4227" name="TextBox 200"/>
          <p:cNvSpPr txBox="1">
            <a:spLocks noChangeArrowheads="1"/>
          </p:cNvSpPr>
          <p:nvPr/>
        </p:nvSpPr>
        <p:spPr bwMode="auto">
          <a:xfrm>
            <a:off x="6423025" y="20113625"/>
            <a:ext cx="5095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2010</a:t>
            </a:r>
          </a:p>
        </p:txBody>
      </p:sp>
      <p:sp>
        <p:nvSpPr>
          <p:cNvPr id="4228" name="TextBox 201"/>
          <p:cNvSpPr txBox="1">
            <a:spLocks noChangeArrowheads="1"/>
          </p:cNvSpPr>
          <p:nvPr/>
        </p:nvSpPr>
        <p:spPr bwMode="auto">
          <a:xfrm>
            <a:off x="7224713" y="20113625"/>
            <a:ext cx="511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2011</a:t>
            </a:r>
          </a:p>
        </p:txBody>
      </p:sp>
      <p:sp>
        <p:nvSpPr>
          <p:cNvPr id="4229" name="TextBox 202"/>
          <p:cNvSpPr txBox="1">
            <a:spLocks noChangeArrowheads="1"/>
          </p:cNvSpPr>
          <p:nvPr/>
        </p:nvSpPr>
        <p:spPr bwMode="auto">
          <a:xfrm>
            <a:off x="7988300" y="20113625"/>
            <a:ext cx="511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>
                <a:latin typeface="Britannic Bold" panose="020B0903060703020204" pitchFamily="34" charset="0"/>
              </a:rPr>
              <a:t>2012</a:t>
            </a:r>
          </a:p>
        </p:txBody>
      </p:sp>
      <p:sp>
        <p:nvSpPr>
          <p:cNvPr id="204" name="Rectangle 203"/>
          <p:cNvSpPr/>
          <p:nvPr/>
        </p:nvSpPr>
        <p:spPr>
          <a:xfrm>
            <a:off x="6534150" y="18208625"/>
            <a:ext cx="231775" cy="2317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231" name="TextBox 204"/>
          <p:cNvSpPr txBox="1">
            <a:spLocks noChangeArrowheads="1"/>
          </p:cNvSpPr>
          <p:nvPr/>
        </p:nvSpPr>
        <p:spPr bwMode="auto">
          <a:xfrm>
            <a:off x="6765925" y="18180050"/>
            <a:ext cx="1965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000">
                <a:latin typeface="Franklin Gothic Demi Cond" panose="020B0706030402020204" pitchFamily="34" charset="0"/>
              </a:rPr>
              <a:t>POČET ZELENÝCH TUČŇÁKŮ</a:t>
            </a:r>
            <a:endParaRPr lang="en-US" sz="1000">
              <a:latin typeface="Franklin Gothic Demi Cond" panose="020B0706030402020204" pitchFamily="34" charset="0"/>
            </a:endParaRPr>
          </a:p>
        </p:txBody>
      </p:sp>
      <p:sp>
        <p:nvSpPr>
          <p:cNvPr id="4232" name="TextBox 179"/>
          <p:cNvSpPr txBox="1">
            <a:spLocks noChangeArrowheads="1"/>
          </p:cNvSpPr>
          <p:nvPr/>
        </p:nvSpPr>
        <p:spPr bwMode="auto">
          <a:xfrm>
            <a:off x="538163" y="18557875"/>
            <a:ext cx="26431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600">
                <a:latin typeface="Franklin Gothic Demi Cond" panose="020B0706030402020204" pitchFamily="34" charset="0"/>
              </a:rPr>
              <a:t>NÁHODNÝ NADPIS</a:t>
            </a:r>
            <a:endParaRPr lang="en-US" sz="1600">
              <a:latin typeface="Franklin Gothic Demi Cond" panose="020B0706030402020204" pitchFamily="34" charset="0"/>
            </a:endParaRPr>
          </a:p>
        </p:txBody>
      </p:sp>
      <p:cxnSp>
        <p:nvCxnSpPr>
          <p:cNvPr id="181" name="Straight Connector 180"/>
          <p:cNvCxnSpPr/>
          <p:nvPr/>
        </p:nvCxnSpPr>
        <p:spPr>
          <a:xfrm>
            <a:off x="635000" y="18954750"/>
            <a:ext cx="3684588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Isosceles Triangle 11"/>
          <p:cNvSpPr/>
          <p:nvPr/>
        </p:nvSpPr>
        <p:spPr>
          <a:xfrm>
            <a:off x="671513" y="19462750"/>
            <a:ext cx="806450" cy="506413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9" name="Isosceles Triangle 218"/>
          <p:cNvSpPr/>
          <p:nvPr/>
        </p:nvSpPr>
        <p:spPr>
          <a:xfrm>
            <a:off x="996950" y="19304000"/>
            <a:ext cx="1233488" cy="657225"/>
          </a:xfrm>
          <a:prstGeom prst="triangle">
            <a:avLst>
              <a:gd name="adj" fmla="val 5434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0" name="Frame 219"/>
          <p:cNvSpPr/>
          <p:nvPr/>
        </p:nvSpPr>
        <p:spPr>
          <a:xfrm>
            <a:off x="635000" y="19121438"/>
            <a:ext cx="1595438" cy="936625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1CDFFD"/>
              </a:solidFill>
            </a:endParaRPr>
          </a:p>
        </p:txBody>
      </p:sp>
      <p:sp>
        <p:nvSpPr>
          <p:cNvPr id="4237" name="TextBox 12"/>
          <p:cNvSpPr txBox="1">
            <a:spLocks noChangeArrowheads="1"/>
          </p:cNvSpPr>
          <p:nvPr/>
        </p:nvSpPr>
        <p:spPr bwMode="auto">
          <a:xfrm>
            <a:off x="2540000" y="19096038"/>
            <a:ext cx="217805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31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SLOVO JE</a:t>
            </a:r>
            <a:endParaRPr lang="en-US" altLang="ja-JP" sz="31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dirty="0" smtClean="0">
                <a:latin typeface="Franklin Gothic Demi Cond" panose="020B0706030402020204" pitchFamily="34" charset="0"/>
              </a:rPr>
              <a:t>TADY A TAKY TADY</a:t>
            </a:r>
            <a:endParaRPr lang="en-US" sz="1600" dirty="0" smtClean="0"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15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A TADY JSOU DALŠÍ</a:t>
            </a:r>
            <a:endParaRPr lang="en-US" sz="15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cxnSp>
        <p:nvCxnSpPr>
          <p:cNvPr id="226" name="Straight Connector 225"/>
          <p:cNvCxnSpPr/>
          <p:nvPr/>
        </p:nvCxnSpPr>
        <p:spPr>
          <a:xfrm>
            <a:off x="2224088" y="7391400"/>
            <a:ext cx="4594225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1765300" y="7215188"/>
            <a:ext cx="5311775" cy="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6" name="5-Point Star 25"/>
          <p:cNvSpPr/>
          <p:nvPr/>
        </p:nvSpPr>
        <p:spPr>
          <a:xfrm>
            <a:off x="1800225" y="4916488"/>
            <a:ext cx="2017713" cy="2017712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41" name="TextBox 227"/>
          <p:cNvSpPr txBox="1">
            <a:spLocks noChangeArrowheads="1"/>
          </p:cNvSpPr>
          <p:nvPr/>
        </p:nvSpPr>
        <p:spPr bwMode="auto">
          <a:xfrm>
            <a:off x="4597400" y="4829175"/>
            <a:ext cx="28051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9600">
                <a:latin typeface="Britannic Bold" panose="020B0903060703020204" pitchFamily="34" charset="0"/>
              </a:rPr>
              <a:t>70%</a:t>
            </a:r>
            <a:endParaRPr lang="en-US" sz="9600">
              <a:latin typeface="Britannic Bold" panose="020B0903060703020204" pitchFamily="34" charset="0"/>
            </a:endParaRPr>
          </a:p>
        </p:txBody>
      </p:sp>
      <p:sp>
        <p:nvSpPr>
          <p:cNvPr id="4242" name="TextBox 228"/>
          <p:cNvSpPr txBox="1">
            <a:spLocks noChangeArrowheads="1"/>
          </p:cNvSpPr>
          <p:nvPr/>
        </p:nvSpPr>
        <p:spPr bwMode="auto">
          <a:xfrm>
            <a:off x="4630738" y="6173788"/>
            <a:ext cx="2741612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600" dirty="0" smtClean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TEXTU CO JSEM </a:t>
            </a:r>
            <a:endParaRPr lang="en-US" sz="2600" dirty="0" smtClean="0">
              <a:solidFill>
                <a:schemeClr val="accent6">
                  <a:lumMod val="75000"/>
                </a:schemeClr>
              </a:solidFill>
              <a:latin typeface="Britannic Bold" panose="020B0903060703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2100" dirty="0" smtClean="0">
                <a:latin typeface="Britannic Bold" panose="020B0903060703020204" pitchFamily="34" charset="0"/>
              </a:rPr>
              <a:t>ZDE NAPSAL, JE....</a:t>
            </a:r>
            <a:endParaRPr lang="en-US" sz="2100" dirty="0" smtClean="0">
              <a:latin typeface="Britannic Bold" panose="020B0903060703020204" pitchFamily="34" charset="0"/>
            </a:endParaRPr>
          </a:p>
        </p:txBody>
      </p:sp>
      <p:sp>
        <p:nvSpPr>
          <p:cNvPr id="4243" name="TextBox 229"/>
          <p:cNvSpPr txBox="1">
            <a:spLocks noChangeArrowheads="1"/>
          </p:cNvSpPr>
          <p:nvPr/>
        </p:nvSpPr>
        <p:spPr bwMode="auto">
          <a:xfrm>
            <a:off x="1290638" y="7645400"/>
            <a:ext cx="6611937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latin typeface="Franklin Gothic Demi Cond" panose="020B0706030402020204" pitchFamily="34" charset="0"/>
              </a:rPr>
              <a:t>I když tato info-grafika vypadá velmi složitá na vytvoření ve skutečnosti se zkládá pouze ze základních tvarů které můžeme normálně najít v powerpointu. Tato šablona je dobrou ukázkou že i ze základních tvarů se dá vytvořit pěkná infografika. Zde vložte více textu o vašem tématu a určitě také nezapomeňte změnit barvy a celou šablonu si přizpůsobit.</a:t>
            </a:r>
            <a:endParaRPr lang="en-US" sz="1800">
              <a:latin typeface="Franklin Gothic Demi Cond" panose="020B0706030402020204" pitchFamily="34" charset="0"/>
            </a:endParaRPr>
          </a:p>
        </p:txBody>
      </p:sp>
      <p:cxnSp>
        <p:nvCxnSpPr>
          <p:cNvPr id="231" name="Straight Connector 230"/>
          <p:cNvCxnSpPr/>
          <p:nvPr/>
        </p:nvCxnSpPr>
        <p:spPr>
          <a:xfrm>
            <a:off x="2620963" y="21310600"/>
            <a:ext cx="4595812" cy="0"/>
          </a:xfrm>
          <a:prstGeom prst="line">
            <a:avLst/>
          </a:prstGeom>
          <a:ln>
            <a:solidFill>
              <a:srgbClr val="4BACC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2259013" y="21353463"/>
            <a:ext cx="5311775" cy="0"/>
          </a:xfrm>
          <a:prstGeom prst="line">
            <a:avLst/>
          </a:prstGeom>
          <a:ln>
            <a:solidFill>
              <a:srgbClr val="4BACC6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33" name="&quot;No&quot; Symbol 232"/>
          <p:cNvSpPr/>
          <p:nvPr/>
        </p:nvSpPr>
        <p:spPr>
          <a:xfrm>
            <a:off x="2281238" y="21863050"/>
            <a:ext cx="2025650" cy="2025650"/>
          </a:xfrm>
          <a:prstGeom prst="noSmoking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247" name="TextBox 233"/>
          <p:cNvSpPr txBox="1">
            <a:spLocks noChangeArrowheads="1"/>
          </p:cNvSpPr>
          <p:nvPr/>
        </p:nvSpPr>
        <p:spPr bwMode="auto">
          <a:xfrm>
            <a:off x="4668838" y="22036088"/>
            <a:ext cx="30638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ja-JP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CHCETE ŘÍCT</a:t>
            </a:r>
            <a:endParaRPr lang="en-US" altLang="ja-JP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4400" dirty="0" smtClean="0">
                <a:latin typeface="Franklin Gothic Demi Cond" panose="020B0706030402020204" pitchFamily="34" charset="0"/>
              </a:rPr>
              <a:t>NĚCO NA</a:t>
            </a:r>
            <a:endParaRPr lang="en-US" sz="4400" dirty="0" smtClean="0">
              <a:latin typeface="Franklin Gothic Demi Cond" panose="020B07060304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sz="3000" dirty="0" smtClean="0">
                <a:solidFill>
                  <a:schemeClr val="accent6">
                    <a:lumMod val="75000"/>
                  </a:schemeClr>
                </a:solidFill>
                <a:latin typeface="Franklin Gothic Demi Cond" panose="020B0706030402020204" pitchFamily="34" charset="0"/>
              </a:rPr>
              <a:t>KONEC?</a:t>
            </a:r>
            <a:endParaRPr lang="en-US" sz="3000" dirty="0" smtClean="0">
              <a:solidFill>
                <a:schemeClr val="accent6">
                  <a:lumMod val="75000"/>
                </a:schemeClr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4248" name="TextBox 234"/>
          <p:cNvSpPr txBox="1">
            <a:spLocks noChangeArrowheads="1"/>
          </p:cNvSpPr>
          <p:nvPr/>
        </p:nvSpPr>
        <p:spPr bwMode="auto">
          <a:xfrm>
            <a:off x="1709738" y="24366538"/>
            <a:ext cx="66119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latin typeface="Franklin Gothic Demi Cond" panose="020B0706030402020204" pitchFamily="34" charset="0"/>
              </a:rPr>
              <a:t>I když tato info-grafika vypadá velmi složitá na vytvoření ve skutečnosti se zkládá pouze ze základních tvarů které můžeme normálně najít v powerpointu. Tato šablona je dobrou ukázkou že i ze základních tvarů se dá vytvořit pěkná infografika. Zde vložte více textu o vašem tématu a určitě také nezapomeňte změnit barvy a celou šablonu si přizpůsobit.</a:t>
            </a:r>
            <a:endParaRPr lang="en-US" sz="1800">
              <a:latin typeface="Franklin Gothic Demi Cond" panose="020B07060304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275</Words>
  <Application>Microsoft Office PowerPoint</Application>
  <PresentationFormat>Custom</PresentationFormat>
  <Paragraphs>66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Calibri</vt:lpstr>
      <vt:lpstr>MS PGothic</vt:lpstr>
      <vt:lpstr>Arial</vt:lpstr>
      <vt:lpstr>Impact</vt:lpstr>
      <vt:lpstr>Helvetica</vt:lpstr>
      <vt:lpstr>Agency FB</vt:lpstr>
      <vt:lpstr>Wingdings</vt:lpstr>
      <vt:lpstr>Britannic Bold</vt:lpstr>
      <vt:lpstr>Franklin Gothic Demi Cond</vt:lpstr>
      <vt:lpstr>Lobster 1.4</vt:lpstr>
      <vt:lpstr>Office Theme</vt:lpstr>
      <vt:lpstr>PowerPoint Presentation</vt:lpstr>
    </vt:vector>
  </TitlesOfParts>
  <Company>HubSpot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Otakar Libal</cp:lastModifiedBy>
  <cp:revision>128</cp:revision>
  <dcterms:created xsi:type="dcterms:W3CDTF">2013-02-06T15:19:00Z</dcterms:created>
  <dcterms:modified xsi:type="dcterms:W3CDTF">2014-07-04T13:28:04Z</dcterms:modified>
</cp:coreProperties>
</file>